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5" r:id="rId6"/>
    <p:sldId id="266" r:id="rId7"/>
    <p:sldId id="268" r:id="rId8"/>
    <p:sldId id="269" r:id="rId9"/>
    <p:sldId id="263" r:id="rId10"/>
    <p:sldId id="264" r:id="rId11"/>
    <p:sldId id="259" r:id="rId12"/>
    <p:sldId id="26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FDF9-84BC-48C8-AFFB-C354D24613E5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5D98F-8625-4959-8A52-15631CCA27F8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135" y="35628"/>
            <a:ext cx="1548493" cy="865824"/>
          </a:xfrm>
          <a:prstGeom prst="rect">
            <a:avLst/>
          </a:prstGeom>
        </p:spPr>
      </p:pic>
      <p:pic>
        <p:nvPicPr>
          <p:cNvPr id="10" name="Picture 8" descr="http://www.devinfolive.info/didatahub/Burundi/registry/Images/sdmx_logo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35628"/>
            <a:ext cx="1761248" cy="86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491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FDF9-84BC-48C8-AFFB-C354D24613E5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5D98F-8625-4959-8A52-15631CCA2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795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FDF9-84BC-48C8-AFFB-C354D24613E5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5D98F-8625-4959-8A52-15631CCA2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700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FDF9-84BC-48C8-AFFB-C354D24613E5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5D98F-8625-4959-8A52-15631CCA27F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8" descr="http://www.devinfolive.info/didatahub/Burundi/registry/Images/sdmx_logo.gi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5"/>
            <a:ext cx="1761248" cy="86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553" y="111033"/>
            <a:ext cx="1548493" cy="865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577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FDF9-84BC-48C8-AFFB-C354D24613E5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5D98F-8625-4959-8A52-15631CCA2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317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FDF9-84BC-48C8-AFFB-C354D24613E5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5D98F-8625-4959-8A52-15631CCA2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615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FDF9-84BC-48C8-AFFB-C354D24613E5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5D98F-8625-4959-8A52-15631CCA2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801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FDF9-84BC-48C8-AFFB-C354D24613E5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5D98F-8625-4959-8A52-15631CCA2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FDF9-84BC-48C8-AFFB-C354D24613E5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5D98F-8625-4959-8A52-15631CCA2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78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FDF9-84BC-48C8-AFFB-C354D24613E5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5D98F-8625-4959-8A52-15631CCA2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358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FDF9-84BC-48C8-AFFB-C354D24613E5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5D98F-8625-4959-8A52-15631CCA2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363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4FDF9-84BC-48C8-AFFB-C354D24613E5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5D98F-8625-4959-8A52-15631CCA2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326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32910"/>
            <a:ext cx="9144000" cy="2387600"/>
          </a:xfrm>
        </p:spPr>
        <p:txBody>
          <a:bodyPr/>
          <a:lstStyle/>
          <a:p>
            <a:r>
              <a:rPr lang="en-US" dirty="0" smtClean="0"/>
              <a:t>SDMX Implementations in World Bank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96561"/>
            <a:ext cx="9144000" cy="1655762"/>
          </a:xfrm>
        </p:spPr>
        <p:txBody>
          <a:bodyPr>
            <a:normAutofit/>
          </a:bodyPr>
          <a:lstStyle/>
          <a:p>
            <a:r>
              <a:rPr lang="en-US" dirty="0" smtClean="0"/>
              <a:t>Siddhesh Kaushik, World Bank</a:t>
            </a:r>
          </a:p>
          <a:p>
            <a:endParaRPr lang="en-US" dirty="0" smtClean="0"/>
          </a:p>
          <a:p>
            <a:r>
              <a:rPr lang="en-US" sz="1600" dirty="0" smtClean="0"/>
              <a:t>SDMX Global Conference 2015 Sep 28-30 Bangkok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6288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Current State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Data Exchange Sources</a:t>
            </a:r>
          </a:p>
          <a:p>
            <a:pPr lvl="1"/>
            <a:r>
              <a:rPr lang="en-US" dirty="0"/>
              <a:t>PDF’s</a:t>
            </a:r>
          </a:p>
          <a:p>
            <a:pPr lvl="1"/>
            <a:r>
              <a:rPr lang="en-US" dirty="0" smtClean="0"/>
              <a:t>Excel/CSV</a:t>
            </a:r>
          </a:p>
          <a:p>
            <a:pPr lvl="1"/>
            <a:r>
              <a:rPr lang="en-US" dirty="0" smtClean="0"/>
              <a:t>Data download from various websites</a:t>
            </a:r>
          </a:p>
          <a:p>
            <a:pPr lvl="1"/>
            <a:r>
              <a:rPr lang="en-US" dirty="0" smtClean="0"/>
              <a:t>Online collection tools</a:t>
            </a:r>
          </a:p>
          <a:p>
            <a:pPr lvl="1"/>
            <a:r>
              <a:rPr lang="en-US" dirty="0"/>
              <a:t>SDMX-ML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57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Future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Systematic implementation of SDMX using common software</a:t>
            </a:r>
          </a:p>
          <a:p>
            <a:r>
              <a:rPr lang="en-US" dirty="0"/>
              <a:t>Modular approach</a:t>
            </a:r>
          </a:p>
          <a:p>
            <a:r>
              <a:rPr lang="en-US" dirty="0" smtClean="0"/>
              <a:t>Common SDMX tool for all statistical system</a:t>
            </a:r>
          </a:p>
          <a:p>
            <a:r>
              <a:rPr lang="en-US" dirty="0" smtClean="0"/>
              <a:t>Phased implementation</a:t>
            </a:r>
          </a:p>
          <a:p>
            <a:r>
              <a:rPr lang="en-US" dirty="0" smtClean="0"/>
              <a:t>End Goal Machine to Machine communication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75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3200" dirty="0" smtClean="0"/>
          </a:p>
          <a:p>
            <a:pPr marL="0" indent="0" algn="ctr">
              <a:buNone/>
            </a:pPr>
            <a:endParaRPr lang="en-US" sz="3200" dirty="0"/>
          </a:p>
          <a:p>
            <a:pPr marL="0" indent="0" algn="ctr">
              <a:buNone/>
            </a:pPr>
            <a:r>
              <a:rPr lang="en-US" sz="4400" dirty="0"/>
              <a:t>Thank you</a:t>
            </a:r>
          </a:p>
          <a:p>
            <a:pPr marL="0" indent="0" algn="ctr">
              <a:buNone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47805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Development Economics (DEC)</a:t>
            </a:r>
          </a:p>
          <a:p>
            <a:pPr lvl="1"/>
            <a:r>
              <a:rPr lang="en-US" dirty="0" smtClean="0"/>
              <a:t>Development </a:t>
            </a:r>
            <a:r>
              <a:rPr lang="en-US" dirty="0"/>
              <a:t>Economics Data Group (DECDG)</a:t>
            </a:r>
          </a:p>
          <a:p>
            <a:pPr lvl="2"/>
            <a:r>
              <a:rPr lang="en-US" dirty="0" smtClean="0"/>
              <a:t>International Statistical Program</a:t>
            </a:r>
          </a:p>
          <a:p>
            <a:pPr lvl="2"/>
            <a:r>
              <a:rPr lang="en-US" dirty="0" smtClean="0"/>
              <a:t>Global Monitoring and World Development Indicators</a:t>
            </a:r>
          </a:p>
          <a:p>
            <a:pPr lvl="2"/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Statistical Data Management 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pPr lvl="2"/>
            <a:endParaRPr lang="en-US" dirty="0"/>
          </a:p>
          <a:p>
            <a:pPr lvl="3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4556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DECDG Products &amp; Initiatives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Products</a:t>
            </a:r>
          </a:p>
          <a:p>
            <a:pPr lvl="1"/>
            <a:r>
              <a:rPr lang="en-US" dirty="0" smtClean="0"/>
              <a:t>World Development Indicators (WDI)</a:t>
            </a:r>
          </a:p>
          <a:p>
            <a:pPr lvl="1"/>
            <a:r>
              <a:rPr lang="en-US" dirty="0" smtClean="0"/>
              <a:t>International Debt Statistics (IDS)</a:t>
            </a:r>
          </a:p>
          <a:p>
            <a:pPr lvl="1"/>
            <a:r>
              <a:rPr lang="en-US" dirty="0" smtClean="0"/>
              <a:t>Micro data Library</a:t>
            </a:r>
          </a:p>
          <a:p>
            <a:pPr lvl="1"/>
            <a:r>
              <a:rPr lang="en-US" dirty="0" smtClean="0"/>
              <a:t>Education, Health, Poverty and Gender Stats</a:t>
            </a:r>
          </a:p>
          <a:p>
            <a:pPr lvl="1"/>
            <a:r>
              <a:rPr lang="en-US" dirty="0" smtClean="0"/>
              <a:t>World Integrated Trade Solution (WITS)</a:t>
            </a:r>
          </a:p>
          <a:p>
            <a:r>
              <a:rPr lang="en-US" dirty="0" smtClean="0"/>
              <a:t>Initiative</a:t>
            </a:r>
          </a:p>
          <a:p>
            <a:pPr lvl="1"/>
            <a:r>
              <a:rPr lang="en-US" dirty="0" smtClean="0"/>
              <a:t>Open Data</a:t>
            </a:r>
          </a:p>
          <a:p>
            <a:pPr lvl="1"/>
            <a:r>
              <a:rPr lang="en-US" dirty="0"/>
              <a:t>International Comparison Program (ICP)</a:t>
            </a:r>
          </a:p>
          <a:p>
            <a:pPr lvl="1"/>
            <a:r>
              <a:rPr lang="en-US" dirty="0"/>
              <a:t>International Household Survey Network (IHSN)</a:t>
            </a:r>
          </a:p>
          <a:p>
            <a:pPr lvl="1"/>
            <a:r>
              <a:rPr lang="en-US" dirty="0" smtClean="0"/>
              <a:t>SDMX, DDI</a:t>
            </a:r>
          </a:p>
          <a:p>
            <a:pPr lvl="1"/>
            <a:r>
              <a:rPr lang="en-US" dirty="0" smtClean="0"/>
              <a:t>Big Data</a:t>
            </a:r>
          </a:p>
          <a:p>
            <a:pPr lvl="1"/>
            <a:r>
              <a:rPr lang="en-US" dirty="0" smtClean="0"/>
              <a:t>Data Revolution and SDGs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58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SDMX 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Statistical </a:t>
            </a:r>
            <a:r>
              <a:rPr lang="en-US" dirty="0" smtClean="0"/>
              <a:t>Domains</a:t>
            </a:r>
          </a:p>
          <a:p>
            <a:pPr lvl="1"/>
            <a:r>
              <a:rPr lang="en-US" dirty="0" smtClean="0"/>
              <a:t>Multi domain – World Development Indicators (WDI)</a:t>
            </a:r>
          </a:p>
          <a:p>
            <a:pPr lvl="1"/>
            <a:r>
              <a:rPr lang="en-US" dirty="0" smtClean="0"/>
              <a:t>External Debt </a:t>
            </a:r>
            <a:r>
              <a:rPr lang="en-US" dirty="0" smtClean="0"/>
              <a:t>– Joint External Debt Hub (JEDH), Debtor Reporting System (DRS)</a:t>
            </a:r>
          </a:p>
          <a:p>
            <a:pPr lvl="1"/>
            <a:r>
              <a:rPr lang="en-US" dirty="0" smtClean="0"/>
              <a:t>Education – Education Stats (</a:t>
            </a:r>
            <a:r>
              <a:rPr lang="en-US" dirty="0" err="1" smtClean="0"/>
              <a:t>EdStats</a:t>
            </a:r>
            <a:r>
              <a:rPr lang="en-US" dirty="0" smtClean="0"/>
              <a:t>), WDI</a:t>
            </a:r>
          </a:p>
          <a:p>
            <a:pPr lvl="1"/>
            <a:r>
              <a:rPr lang="en-US" dirty="0" smtClean="0"/>
              <a:t>Trade -	World Integrated Trade System (WITS)</a:t>
            </a:r>
          </a:p>
          <a:p>
            <a:pPr lvl="1"/>
            <a:r>
              <a:rPr lang="en-US" dirty="0" smtClean="0"/>
              <a:t>National Accounts – Quarterly GDP</a:t>
            </a:r>
          </a:p>
          <a:p>
            <a:r>
              <a:rPr lang="en-US" dirty="0" smtClean="0"/>
              <a:t>Versions</a:t>
            </a:r>
          </a:p>
          <a:p>
            <a:pPr lvl="1"/>
            <a:r>
              <a:rPr lang="en-US" dirty="0" smtClean="0"/>
              <a:t>Version 1</a:t>
            </a:r>
          </a:p>
          <a:p>
            <a:pPr lvl="1"/>
            <a:r>
              <a:rPr lang="en-US" dirty="0" smtClean="0"/>
              <a:t>Version 2</a:t>
            </a:r>
          </a:p>
          <a:p>
            <a:pPr lvl="1"/>
            <a:r>
              <a:rPr lang="en-US" dirty="0" smtClean="0"/>
              <a:t>Version 2.1</a:t>
            </a:r>
          </a:p>
          <a:p>
            <a:r>
              <a:rPr lang="en-US" dirty="0" smtClean="0"/>
              <a:t>Data Types</a:t>
            </a:r>
          </a:p>
          <a:p>
            <a:pPr lvl="1"/>
            <a:r>
              <a:rPr lang="en-US" dirty="0" smtClean="0"/>
              <a:t>Time Series</a:t>
            </a:r>
          </a:p>
          <a:p>
            <a:pPr lvl="1"/>
            <a:r>
              <a:rPr lang="en-US" dirty="0" smtClean="0"/>
              <a:t>Cross Sectional data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0423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External Debt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3433" y="1903445"/>
            <a:ext cx="10515600" cy="32845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1825625"/>
            <a:ext cx="5643563" cy="33623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9291" y="1449037"/>
            <a:ext cx="11975744" cy="27699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JEDH: BIS,IMF,&amp;OECD—External </a:t>
            </a:r>
            <a:r>
              <a:rPr lang="en-US" sz="1200" b="1" dirty="0">
                <a:solidFill>
                  <a:srgbClr val="000000"/>
                </a:solidFill>
                <a:latin typeface="Verdana" panose="020B0604030504040204" pitchFamily="34" charset="0"/>
              </a:rPr>
              <a:t>debt data </a:t>
            </a:r>
            <a:r>
              <a:rPr lang="en-US" sz="12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&amp; </a:t>
            </a:r>
            <a:r>
              <a:rPr lang="en-US" sz="1200" b="1" dirty="0">
                <a:solidFill>
                  <a:srgbClr val="000000"/>
                </a:solidFill>
                <a:latin typeface="Verdana" panose="020B0604030504040204" pitchFamily="34" charset="0"/>
              </a:rPr>
              <a:t>selected foreign assets from international creditor/market and debtor/national sources.</a:t>
            </a:r>
            <a:endParaRPr lang="en-US" sz="1200" b="1" dirty="0"/>
          </a:p>
        </p:txBody>
      </p:sp>
      <p:sp>
        <p:nvSpPr>
          <p:cNvPr id="8" name="Rectangle 7"/>
          <p:cNvSpPr/>
          <p:nvPr/>
        </p:nvSpPr>
        <p:spPr>
          <a:xfrm>
            <a:off x="216256" y="5622930"/>
            <a:ext cx="11975744" cy="27699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DRS: Loan by loan data from countries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13368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Trade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3729" y="1726036"/>
            <a:ext cx="7473913" cy="43513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2437" y="1449037"/>
            <a:ext cx="11672597" cy="27699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WITS: Daily update of UN COMTRADE data for eight product nomenclature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07939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Education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395" y="1961276"/>
            <a:ext cx="6646545" cy="449770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2437" y="1449037"/>
            <a:ext cx="11672597" cy="27699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200" b="1" dirty="0" err="1" smtClean="0">
                <a:solidFill>
                  <a:srgbClr val="000000"/>
                </a:solidFill>
                <a:latin typeface="Verdana" panose="020B0604030504040204" pitchFamily="34" charset="0"/>
              </a:rPr>
              <a:t>EdStats</a:t>
            </a:r>
            <a:r>
              <a:rPr lang="en-US" sz="12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: Update of data from UIS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402928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WDI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64255" y="5926613"/>
            <a:ext cx="10515600" cy="847411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Download </a:t>
            </a:r>
            <a:r>
              <a:rPr lang="en-US" sz="12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of data in SDMX format</a:t>
            </a:r>
          </a:p>
          <a:p>
            <a:r>
              <a:rPr lang="en-US" sz="12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SDMX Web Service Beta </a:t>
            </a:r>
            <a:r>
              <a:rPr lang="en-US" sz="12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Version + Download as Generic SDMX for remaining 56 databases</a:t>
            </a:r>
            <a:endParaRPr lang="en-US" sz="1200" b="1" dirty="0" smtClean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r>
              <a:rPr lang="en-US" sz="12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Few of the data loaded using SDMX</a:t>
            </a:r>
            <a:endParaRPr lang="en-US" sz="12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53593"/>
            <a:ext cx="9911715" cy="4363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87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SDMX Key Benefits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Debt:</a:t>
            </a:r>
          </a:p>
          <a:p>
            <a:pPr lvl="1"/>
            <a:r>
              <a:rPr lang="en-US" dirty="0" smtClean="0"/>
              <a:t> Improvement in data quality with better ability to track loans</a:t>
            </a:r>
          </a:p>
          <a:p>
            <a:pPr lvl="1"/>
            <a:r>
              <a:rPr lang="en-US" dirty="0" smtClean="0"/>
              <a:t>Faster </a:t>
            </a:r>
            <a:r>
              <a:rPr lang="en-US" dirty="0" smtClean="0"/>
              <a:t>data </a:t>
            </a:r>
            <a:r>
              <a:rPr lang="en-US" dirty="0" smtClean="0"/>
              <a:t>input</a:t>
            </a:r>
            <a:endParaRPr lang="en-US" dirty="0" smtClean="0"/>
          </a:p>
          <a:p>
            <a:r>
              <a:rPr lang="en-US" dirty="0" smtClean="0"/>
              <a:t>Trade:</a:t>
            </a:r>
          </a:p>
          <a:p>
            <a:pPr lvl="1"/>
            <a:r>
              <a:rPr lang="en-US" dirty="0" smtClean="0"/>
              <a:t>Daily update of large amount of data</a:t>
            </a:r>
          </a:p>
          <a:p>
            <a:r>
              <a:rPr lang="en-US" dirty="0" smtClean="0"/>
              <a:t>Education</a:t>
            </a:r>
          </a:p>
          <a:p>
            <a:pPr lvl="1"/>
            <a:r>
              <a:rPr lang="en-US" dirty="0" smtClean="0"/>
              <a:t>Drastic reduction in time to </a:t>
            </a:r>
            <a:r>
              <a:rPr lang="en-US" dirty="0" smtClean="0"/>
              <a:t>update </a:t>
            </a:r>
            <a:r>
              <a:rPr lang="en-US" dirty="0" smtClean="0"/>
              <a:t>data</a:t>
            </a:r>
          </a:p>
          <a:p>
            <a:r>
              <a:rPr lang="en-US" dirty="0" smtClean="0"/>
              <a:t>WDI</a:t>
            </a:r>
          </a:p>
          <a:p>
            <a:pPr lvl="1"/>
            <a:r>
              <a:rPr lang="en-US" dirty="0" smtClean="0"/>
              <a:t>Faster update of data</a:t>
            </a:r>
          </a:p>
          <a:p>
            <a:pPr lvl="1"/>
            <a:r>
              <a:rPr lang="en-US" dirty="0" smtClean="0"/>
              <a:t>Connectors </a:t>
            </a:r>
            <a:r>
              <a:rPr lang="en-US" dirty="0" smtClean="0"/>
              <a:t>for tools like Stata, 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64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globaltheme</Template>
  <TotalTime>10034</TotalTime>
  <Words>310</Words>
  <Application>Microsoft Office PowerPoint</Application>
  <PresentationFormat>Widescreen</PresentationFormat>
  <Paragraphs>81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Verdana</vt:lpstr>
      <vt:lpstr>Office Theme</vt:lpstr>
      <vt:lpstr>SDMX Implementations in World Bank</vt:lpstr>
      <vt:lpstr>Introduction</vt:lpstr>
      <vt:lpstr>DECDG Products &amp; Initiatives</vt:lpstr>
      <vt:lpstr>SDMX Implementation</vt:lpstr>
      <vt:lpstr>External Debt</vt:lpstr>
      <vt:lpstr>Trade</vt:lpstr>
      <vt:lpstr>Education</vt:lpstr>
      <vt:lpstr>WDI</vt:lpstr>
      <vt:lpstr>SDMX Key Benefits</vt:lpstr>
      <vt:lpstr>Current State</vt:lpstr>
      <vt:lpstr>Future Plan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SDMX Implementation</dc:title>
  <dc:creator>Sid</dc:creator>
  <cp:lastModifiedBy>Sid</cp:lastModifiedBy>
  <cp:revision>53</cp:revision>
  <dcterms:created xsi:type="dcterms:W3CDTF">2015-08-28T20:13:36Z</dcterms:created>
  <dcterms:modified xsi:type="dcterms:W3CDTF">2015-09-18T17:34:46Z</dcterms:modified>
</cp:coreProperties>
</file>